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6" r:id="rId5"/>
    <p:sldId id="268" r:id="rId6"/>
    <p:sldId id="269" r:id="rId7"/>
    <p:sldId id="270" r:id="rId8"/>
    <p:sldId id="271" r:id="rId9"/>
    <p:sldId id="276" r:id="rId10"/>
    <p:sldId id="275" r:id="rId11"/>
    <p:sldId id="278" r:id="rId12"/>
    <p:sldId id="277" r:id="rId13"/>
    <p:sldId id="273" r:id="rId14"/>
    <p:sldId id="272" r:id="rId15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8271"/>
    <a:srgbClr val="A04E4C"/>
    <a:srgbClr val="8D9888"/>
    <a:srgbClr val="A5ADA1"/>
    <a:srgbClr val="6354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94701" autoAdjust="0"/>
  </p:normalViewPr>
  <p:slideViewPr>
    <p:cSldViewPr snapToGrid="0" showGuides="1">
      <p:cViewPr varScale="1">
        <p:scale>
          <a:sx n="80" d="100"/>
          <a:sy n="80" d="100"/>
        </p:scale>
        <p:origin x="102" y="4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0" d="100"/>
          <a:sy n="90" d="100"/>
        </p:scale>
        <p:origin x="377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b="1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  <a:endParaRPr lang="ru-RU" b="1" baseline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52146469864395151"/>
          <c:y val="0.700104198122123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44610409836823961"/>
          <c:y val="0.10778745380159487"/>
          <c:w val="0.27776677166162345"/>
          <c:h val="0.5734127353239638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2.6067315658399034E-2"/>
                  <c:y val="1.2092323594328099E-2"/>
                </c:manualLayout>
              </c:layout>
              <c:tx>
                <c:rich>
                  <a:bodyPr/>
                  <a:lstStyle/>
                  <a:p>
                    <a:fld id="{9D73FDF0-A638-4B11-B6E8-E2C8D81774EB}" type="VALUE">
                      <a:rPr lang="en-US" b="1">
                        <a:solidFill>
                          <a:schemeClr val="tx2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2.9127934801759993E-2"/>
                  <c:y val="-8.7018965527266623E-2"/>
                </c:manualLayout>
              </c:layout>
              <c:tx>
                <c:rich>
                  <a:bodyPr/>
                  <a:lstStyle/>
                  <a:p>
                    <a:fld id="{07F10159-BADF-4388-A876-E8446497BD15}" type="VALUE">
                      <a:rPr lang="en-US" b="1">
                        <a:solidFill>
                          <a:schemeClr val="tx2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8.2104628830127948E-3"/>
                  <c:y val="1.4399695177949104E-4"/>
                </c:manualLayout>
              </c:layout>
              <c:tx>
                <c:rich>
                  <a:bodyPr/>
                  <a:lstStyle/>
                  <a:p>
                    <a:fld id="{3A1A9D9E-CE83-48DB-9829-85851B26A3AB}" type="VALUE">
                      <a:rPr lang="en-US" b="1">
                        <a:solidFill>
                          <a:schemeClr val="tx2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Максимальный объем</c:v>
                </c:pt>
                <c:pt idx="1">
                  <c:v>Частичный объем</c:v>
                </c:pt>
                <c:pt idx="2">
                  <c:v>Нет информации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0.12000000000000002</c:v>
                </c:pt>
                <c:pt idx="1">
                  <c:v>0.6000000000000002</c:v>
                </c:pt>
                <c:pt idx="2">
                  <c:v>0.28000000000000008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5.3967457111189159E-2"/>
          <c:y val="0.82971590872166601"/>
          <c:w val="0.9"/>
          <c:h val="9.86320105488164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b="1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  <a:endParaRPr lang="ru-RU" b="1" baseline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2236083611070465"/>
          <c:y val="0.760295056820439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7428688802622014"/>
          <c:y val="0.15138957217372173"/>
          <c:w val="0.28942774865158799"/>
          <c:h val="0.5829033266764155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3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explosion val="3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8.2138992361299526E-3"/>
                  <c:y val="7.7484725548992699E-3"/>
                </c:manualLayout>
              </c:layout>
              <c:tx>
                <c:rich>
                  <a:bodyPr/>
                  <a:lstStyle/>
                  <a:p>
                    <a:fld id="{4718A40B-0180-4DB8-A554-209267D2F1C9}" type="VALUE">
                      <a:rPr lang="en-US" b="1">
                        <a:solidFill>
                          <a:schemeClr val="tx2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7.5412331134483933E-4"/>
                  <c:y val="-4.7488210890889573E-2"/>
                </c:manualLayout>
              </c:layout>
              <c:tx>
                <c:rich>
                  <a:bodyPr/>
                  <a:lstStyle/>
                  <a:p>
                    <a:fld id="{C530E62E-FE8F-4D21-84D9-E20E6B42CAFC}" type="VALUE">
                      <a:rPr lang="en-US" b="1">
                        <a:solidFill>
                          <a:schemeClr val="tx2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6.9213618704757306E-3"/>
                  <c:y val="-5.0723182790961947E-2"/>
                </c:manualLayout>
              </c:layout>
              <c:tx>
                <c:rich>
                  <a:bodyPr/>
                  <a:lstStyle/>
                  <a:p>
                    <a:fld id="{D8549FE5-07AA-4AE4-BB74-6E2BA072E288}" type="VALUE">
                      <a:rPr lang="en-US" b="1">
                        <a:solidFill>
                          <a:schemeClr val="tx2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Максимальный объем</c:v>
                </c:pt>
                <c:pt idx="1">
                  <c:v>Частичный объем</c:v>
                </c:pt>
                <c:pt idx="2">
                  <c:v>Нет информации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0.12000000000000002</c:v>
                </c:pt>
                <c:pt idx="1">
                  <c:v>0.48000000000000009</c:v>
                </c:pt>
                <c:pt idx="2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5.0000061326629923E-2"/>
          <c:y val="0.87531009524812664"/>
          <c:w val="0.85716322634493902"/>
          <c:h val="9.99180448045574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b="1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  <a:endParaRPr lang="ru-RU" b="1" baseline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2236083611070465"/>
          <c:y val="0.760295056820439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7428688802622014"/>
          <c:y val="0.15138957217372173"/>
          <c:w val="0.28942774865158799"/>
          <c:h val="0.5829033266764155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3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explosion val="3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8.2138992361299526E-3"/>
                  <c:y val="7.7484725548992699E-3"/>
                </c:manualLayout>
              </c:layout>
              <c:tx>
                <c:rich>
                  <a:bodyPr/>
                  <a:lstStyle/>
                  <a:p>
                    <a:fld id="{4718A40B-0180-4DB8-A554-209267D2F1C9}" type="VALUE">
                      <a:rPr lang="en-US" b="1">
                        <a:solidFill>
                          <a:schemeClr val="tx2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7.5412331134483933E-4"/>
                  <c:y val="-4.7488210890889573E-2"/>
                </c:manualLayout>
              </c:layout>
              <c:tx>
                <c:rich>
                  <a:bodyPr/>
                  <a:lstStyle/>
                  <a:p>
                    <a:fld id="{C530E62E-FE8F-4D21-84D9-E20E6B42CAFC}" type="VALUE">
                      <a:rPr lang="en-US" b="1">
                        <a:solidFill>
                          <a:schemeClr val="tx2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6.9213618704757306E-3"/>
                  <c:y val="-5.0723182790961947E-2"/>
                </c:manualLayout>
              </c:layout>
              <c:tx>
                <c:rich>
                  <a:bodyPr/>
                  <a:lstStyle/>
                  <a:p>
                    <a:fld id="{D8549FE5-07AA-4AE4-BB74-6E2BA072E288}" type="VALUE">
                      <a:rPr lang="en-US" b="1">
                        <a:solidFill>
                          <a:schemeClr val="tx2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Максимальный объем</c:v>
                </c:pt>
                <c:pt idx="1">
                  <c:v>Частичный объем</c:v>
                </c:pt>
                <c:pt idx="2">
                  <c:v>Нет информации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0.52</c:v>
                </c:pt>
                <c:pt idx="1">
                  <c:v>0.3000000000000001</c:v>
                </c:pt>
                <c:pt idx="2">
                  <c:v>0.18000000000000005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5.0000061326629923E-2"/>
          <c:y val="0.87531009524812664"/>
          <c:w val="0.85716322634493902"/>
          <c:h val="9.99180448045574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b="1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  <a:endParaRPr lang="ru-RU" b="1" baseline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52146469864395151"/>
          <c:y val="0.700104198122123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4461040983682395"/>
          <c:y val="0.10778745380159487"/>
          <c:w val="0.27776677166162345"/>
          <c:h val="0.5734127353239638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8.4420711115772862E-3"/>
                  <c:y val="2.4318885404208165E-2"/>
                </c:manualLayout>
              </c:layout>
              <c:tx>
                <c:rich>
                  <a:bodyPr/>
                  <a:lstStyle/>
                  <a:p>
                    <a:fld id="{9D73FDF0-A638-4B11-B6E8-E2C8D81774EB}" type="VALUE">
                      <a:rPr lang="en-US" b="1">
                        <a:solidFill>
                          <a:schemeClr val="tx2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1.5419381898590906E-2"/>
                  <c:y val="-9.1094574477268472E-2"/>
                </c:manualLayout>
              </c:layout>
              <c:tx>
                <c:rich>
                  <a:bodyPr/>
                  <a:lstStyle/>
                  <a:p>
                    <a:fld id="{07F10159-BADF-4388-A876-E8446497BD15}" type="VALUE">
                      <a:rPr lang="en-US" b="1">
                        <a:solidFill>
                          <a:schemeClr val="tx2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8.2104628830127948E-3"/>
                  <c:y val="1.4399695177949102E-4"/>
                </c:manualLayout>
              </c:layout>
              <c:tx>
                <c:rich>
                  <a:bodyPr/>
                  <a:lstStyle/>
                  <a:p>
                    <a:fld id="{3A1A9D9E-CE83-48DB-9829-85851B26A3AB}" type="VALUE">
                      <a:rPr lang="en-US" b="1">
                        <a:solidFill>
                          <a:schemeClr val="tx2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Максимальный объем</c:v>
                </c:pt>
                <c:pt idx="1">
                  <c:v>Частичный объем</c:v>
                </c:pt>
                <c:pt idx="2">
                  <c:v>Нет информации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0.6000000000000002</c:v>
                </c:pt>
                <c:pt idx="1">
                  <c:v>0.32000000000000012</c:v>
                </c:pt>
                <c:pt idx="2">
                  <c:v>8.0000000000000029E-2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5.3967457111189138E-2"/>
          <c:y val="0.82971590872166601"/>
          <c:w val="0.9"/>
          <c:h val="9.86320105488164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6F84F6-8824-4450-A79D-FB8A6404C84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45C8F293-80EF-49A5-AE85-6AA5ADC3C804}">
      <dgm:prSet phldrT="[Текст]"/>
      <dgm:spPr/>
      <dgm:t>
        <a:bodyPr/>
        <a:lstStyle/>
        <a:p>
          <a:r>
            <a:rPr lang="ru-RU" b="1" dirty="0" smtClean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ФАКТУАЛЬНАЯ 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9FA928-D734-427A-A961-EC03F289440D}" type="parTrans" cxnId="{97D414E0-10BC-46D8-AA26-DDEE4571A88D}">
      <dgm:prSet/>
      <dgm:spPr/>
      <dgm:t>
        <a:bodyPr/>
        <a:lstStyle/>
        <a:p>
          <a:endParaRPr lang="ru-RU"/>
        </a:p>
      </dgm:t>
    </dgm:pt>
    <dgm:pt modelId="{05E0C4BF-D1AF-4A73-A716-37E2A66491F3}" type="sibTrans" cxnId="{97D414E0-10BC-46D8-AA26-DDEE4571A88D}">
      <dgm:prSet/>
      <dgm:spPr/>
      <dgm:t>
        <a:bodyPr/>
        <a:lstStyle/>
        <a:p>
          <a:endParaRPr lang="ru-RU"/>
        </a:p>
      </dgm:t>
    </dgm:pt>
    <dgm:pt modelId="{C50D864A-FA1E-423F-82FC-1EA4C4C085AC}">
      <dgm:prSet phldrT="[Текст]"/>
      <dgm:spPr/>
      <dgm:t>
        <a:bodyPr/>
        <a:lstStyle/>
        <a:p>
          <a:r>
            <a:rPr lang="ru-RU" b="1" dirty="0" smtClean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ПОДТЕКСТОВАЯ</a:t>
          </a:r>
          <a:endParaRPr lang="ru-RU" b="1" dirty="0">
            <a:solidFill>
              <a:srgbClr val="76827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EEEEFAB-1A0A-40C0-AA02-918A44C1C4B2}" type="parTrans" cxnId="{91CB60AB-DD8A-4DDC-B45D-294690671343}">
      <dgm:prSet/>
      <dgm:spPr/>
      <dgm:t>
        <a:bodyPr/>
        <a:lstStyle/>
        <a:p>
          <a:endParaRPr lang="ru-RU"/>
        </a:p>
      </dgm:t>
    </dgm:pt>
    <dgm:pt modelId="{BEF59EFB-8D28-4B90-8234-BD30309B9182}" type="sibTrans" cxnId="{91CB60AB-DD8A-4DDC-B45D-294690671343}">
      <dgm:prSet/>
      <dgm:spPr/>
      <dgm:t>
        <a:bodyPr/>
        <a:lstStyle/>
        <a:p>
          <a:endParaRPr lang="ru-RU"/>
        </a:p>
      </dgm:t>
    </dgm:pt>
    <dgm:pt modelId="{D83C9088-E861-477C-BF06-13FB743C4279}">
      <dgm:prSet phldrT="[Текст]"/>
      <dgm:spPr/>
      <dgm:t>
        <a:bodyPr/>
        <a:lstStyle/>
        <a:p>
          <a:r>
            <a:rPr lang="ru-RU" b="1" dirty="0" smtClean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КОНЦЕПТУАЛЬНАЯ</a:t>
          </a:r>
          <a:endParaRPr lang="ru-RU" b="1" dirty="0">
            <a:solidFill>
              <a:srgbClr val="76827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2224E9-FFED-4FDB-AE7D-6B3CF907E8DA}" type="parTrans" cxnId="{937F83CB-202A-428A-B7E9-1965CE18CF57}">
      <dgm:prSet/>
      <dgm:spPr/>
      <dgm:t>
        <a:bodyPr/>
        <a:lstStyle/>
        <a:p>
          <a:endParaRPr lang="ru-RU"/>
        </a:p>
      </dgm:t>
    </dgm:pt>
    <dgm:pt modelId="{AB9BAE07-DF3D-4D4D-9F7B-A38DB9F69973}" type="sibTrans" cxnId="{937F83CB-202A-428A-B7E9-1965CE18CF57}">
      <dgm:prSet/>
      <dgm:spPr/>
      <dgm:t>
        <a:bodyPr/>
        <a:lstStyle/>
        <a:p>
          <a:endParaRPr lang="ru-RU"/>
        </a:p>
      </dgm:t>
    </dgm:pt>
    <dgm:pt modelId="{CF53BDAA-0FEA-4F77-9726-501049A2BBF7}" type="pres">
      <dgm:prSet presAssocID="{036F84F6-8824-4450-A79D-FB8A6404C844}" presName="compositeShape" presStyleCnt="0">
        <dgm:presLayoutVars>
          <dgm:dir/>
          <dgm:resizeHandles/>
        </dgm:presLayoutVars>
      </dgm:prSet>
      <dgm:spPr/>
    </dgm:pt>
    <dgm:pt modelId="{FDC342A8-1E88-4073-8B95-35FCDAC84310}" type="pres">
      <dgm:prSet presAssocID="{036F84F6-8824-4450-A79D-FB8A6404C844}" presName="pyramid" presStyleLbl="node1" presStyleIdx="0" presStyleCnt="1" custScaleX="78387" custLinFactNeighborX="-16354"/>
      <dgm:spPr>
        <a:solidFill>
          <a:srgbClr val="768271"/>
        </a:solidFill>
      </dgm:spPr>
    </dgm:pt>
    <dgm:pt modelId="{5C99FCCC-089B-48DF-AE78-696DFC898BB5}" type="pres">
      <dgm:prSet presAssocID="{036F84F6-8824-4450-A79D-FB8A6404C844}" presName="theList" presStyleCnt="0"/>
      <dgm:spPr/>
    </dgm:pt>
    <dgm:pt modelId="{F21317D2-7010-429A-9F28-6106F8E9CAF8}" type="pres">
      <dgm:prSet presAssocID="{45C8F293-80EF-49A5-AE85-6AA5ADC3C804}" presName="aNode" presStyleLbl="fgAcc1" presStyleIdx="0" presStyleCnt="3" custScaleX="111349" custScaleY="55061" custLinFactY="17760" custLinFactNeighborX="5617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C792B6-8E25-4203-BBAF-930B4B98B90D}" type="pres">
      <dgm:prSet presAssocID="{45C8F293-80EF-49A5-AE85-6AA5ADC3C804}" presName="aSpace" presStyleCnt="0"/>
      <dgm:spPr/>
    </dgm:pt>
    <dgm:pt modelId="{CD8E9030-3C0D-43E5-8D08-15542EBA8579}" type="pres">
      <dgm:prSet presAssocID="{C50D864A-FA1E-423F-82FC-1EA4C4C085AC}" presName="aNode" presStyleLbl="fgAcc1" presStyleIdx="1" presStyleCnt="3" custScaleX="114740" custScaleY="47409" custLinFactY="22168" custLinFactNeighborX="5866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C4F83-7527-48CD-B080-9CCC1E103754}" type="pres">
      <dgm:prSet presAssocID="{C50D864A-FA1E-423F-82FC-1EA4C4C085AC}" presName="aSpace" presStyleCnt="0"/>
      <dgm:spPr/>
    </dgm:pt>
    <dgm:pt modelId="{9E87A078-B226-463B-AB6C-CEE3E651E6BC}" type="pres">
      <dgm:prSet presAssocID="{D83C9088-E861-477C-BF06-13FB743C4279}" presName="aNode" presStyleLbl="fgAcc1" presStyleIdx="2" presStyleCnt="3" custScaleX="119393" custScaleY="59892" custLinFactY="26363" custLinFactNeighborX="6020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932421-B0FD-4EDC-8A39-00FB22F6313A}" type="pres">
      <dgm:prSet presAssocID="{D83C9088-E861-477C-BF06-13FB743C4279}" presName="aSpace" presStyleCnt="0"/>
      <dgm:spPr/>
    </dgm:pt>
  </dgm:ptLst>
  <dgm:cxnLst>
    <dgm:cxn modelId="{937F83CB-202A-428A-B7E9-1965CE18CF57}" srcId="{036F84F6-8824-4450-A79D-FB8A6404C844}" destId="{D83C9088-E861-477C-BF06-13FB743C4279}" srcOrd="2" destOrd="0" parTransId="{AD2224E9-FFED-4FDB-AE7D-6B3CF907E8DA}" sibTransId="{AB9BAE07-DF3D-4D4D-9F7B-A38DB9F69973}"/>
    <dgm:cxn modelId="{973BA91D-E016-440A-8504-456D5A375192}" type="presOf" srcId="{036F84F6-8824-4450-A79D-FB8A6404C844}" destId="{CF53BDAA-0FEA-4F77-9726-501049A2BBF7}" srcOrd="0" destOrd="0" presId="urn:microsoft.com/office/officeart/2005/8/layout/pyramid2"/>
    <dgm:cxn modelId="{EA103320-0FC0-4FA1-9BBE-AD87CA82C50D}" type="presOf" srcId="{45C8F293-80EF-49A5-AE85-6AA5ADC3C804}" destId="{F21317D2-7010-429A-9F28-6106F8E9CAF8}" srcOrd="0" destOrd="0" presId="urn:microsoft.com/office/officeart/2005/8/layout/pyramid2"/>
    <dgm:cxn modelId="{91CB60AB-DD8A-4DDC-B45D-294690671343}" srcId="{036F84F6-8824-4450-A79D-FB8A6404C844}" destId="{C50D864A-FA1E-423F-82FC-1EA4C4C085AC}" srcOrd="1" destOrd="0" parTransId="{0EEEEFAB-1A0A-40C0-AA02-918A44C1C4B2}" sibTransId="{BEF59EFB-8D28-4B90-8234-BD30309B9182}"/>
    <dgm:cxn modelId="{787BCFDB-4611-47F0-9C4C-C63A30883FE9}" type="presOf" srcId="{C50D864A-FA1E-423F-82FC-1EA4C4C085AC}" destId="{CD8E9030-3C0D-43E5-8D08-15542EBA8579}" srcOrd="0" destOrd="0" presId="urn:microsoft.com/office/officeart/2005/8/layout/pyramid2"/>
    <dgm:cxn modelId="{AB40ADF6-C666-43EC-B889-C11808EADEB3}" type="presOf" srcId="{D83C9088-E861-477C-BF06-13FB743C4279}" destId="{9E87A078-B226-463B-AB6C-CEE3E651E6BC}" srcOrd="0" destOrd="0" presId="urn:microsoft.com/office/officeart/2005/8/layout/pyramid2"/>
    <dgm:cxn modelId="{97D414E0-10BC-46D8-AA26-DDEE4571A88D}" srcId="{036F84F6-8824-4450-A79D-FB8A6404C844}" destId="{45C8F293-80EF-49A5-AE85-6AA5ADC3C804}" srcOrd="0" destOrd="0" parTransId="{939FA928-D734-427A-A961-EC03F289440D}" sibTransId="{05E0C4BF-D1AF-4A73-A716-37E2A66491F3}"/>
    <dgm:cxn modelId="{FAC94408-6B14-4D85-B821-37A04124FDCC}" type="presParOf" srcId="{CF53BDAA-0FEA-4F77-9726-501049A2BBF7}" destId="{FDC342A8-1E88-4073-8B95-35FCDAC84310}" srcOrd="0" destOrd="0" presId="urn:microsoft.com/office/officeart/2005/8/layout/pyramid2"/>
    <dgm:cxn modelId="{5C88AC13-2E20-4629-BC26-7036CFDF5FC5}" type="presParOf" srcId="{CF53BDAA-0FEA-4F77-9726-501049A2BBF7}" destId="{5C99FCCC-089B-48DF-AE78-696DFC898BB5}" srcOrd="1" destOrd="0" presId="urn:microsoft.com/office/officeart/2005/8/layout/pyramid2"/>
    <dgm:cxn modelId="{C2296201-0E73-4B7E-9CBA-C3D72118FE62}" type="presParOf" srcId="{5C99FCCC-089B-48DF-AE78-696DFC898BB5}" destId="{F21317D2-7010-429A-9F28-6106F8E9CAF8}" srcOrd="0" destOrd="0" presId="urn:microsoft.com/office/officeart/2005/8/layout/pyramid2"/>
    <dgm:cxn modelId="{8C6CAA94-4055-4CF9-A1EE-11A6A24974EC}" type="presParOf" srcId="{5C99FCCC-089B-48DF-AE78-696DFC898BB5}" destId="{C7C792B6-8E25-4203-BBAF-930B4B98B90D}" srcOrd="1" destOrd="0" presId="urn:microsoft.com/office/officeart/2005/8/layout/pyramid2"/>
    <dgm:cxn modelId="{1AC2ED61-3020-4DBB-811E-0B8F195FC072}" type="presParOf" srcId="{5C99FCCC-089B-48DF-AE78-696DFC898BB5}" destId="{CD8E9030-3C0D-43E5-8D08-15542EBA8579}" srcOrd="2" destOrd="0" presId="urn:microsoft.com/office/officeart/2005/8/layout/pyramid2"/>
    <dgm:cxn modelId="{946D8BC6-D153-462F-BB8E-5C380DC7A6F8}" type="presParOf" srcId="{5C99FCCC-089B-48DF-AE78-696DFC898BB5}" destId="{E92C4F83-7527-48CD-B080-9CCC1E103754}" srcOrd="3" destOrd="0" presId="urn:microsoft.com/office/officeart/2005/8/layout/pyramid2"/>
    <dgm:cxn modelId="{2DF57650-08FD-402A-86EA-AD99BB74BBE4}" type="presParOf" srcId="{5C99FCCC-089B-48DF-AE78-696DFC898BB5}" destId="{9E87A078-B226-463B-AB6C-CEE3E651E6BC}" srcOrd="4" destOrd="0" presId="urn:microsoft.com/office/officeart/2005/8/layout/pyramid2"/>
    <dgm:cxn modelId="{F3954DDF-D0EA-4FB8-8350-14C7353C3BB9}" type="presParOf" srcId="{5C99FCCC-089B-48DF-AE78-696DFC898BB5}" destId="{15932421-B0FD-4EDC-8A39-00FB22F6313A}" srcOrd="5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C342A8-1E88-4073-8B95-35FCDAC84310}">
      <dsp:nvSpPr>
        <dsp:cNvPr id="0" name=""/>
        <dsp:cNvSpPr/>
      </dsp:nvSpPr>
      <dsp:spPr>
        <a:xfrm>
          <a:off x="1524723" y="0"/>
          <a:ext cx="4521481" cy="5768152"/>
        </a:xfrm>
        <a:prstGeom prst="triangle">
          <a:avLst/>
        </a:prstGeom>
        <a:solidFill>
          <a:srgbClr val="768271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1317D2-7010-429A-9F28-6106F8E9CAF8}">
      <dsp:nvSpPr>
        <dsp:cNvPr id="0" name=""/>
        <dsp:cNvSpPr/>
      </dsp:nvSpPr>
      <dsp:spPr>
        <a:xfrm>
          <a:off x="6622352" y="1276584"/>
          <a:ext cx="4174806" cy="12704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ФАКТУАЛЬНАЯ </a:t>
          </a:r>
          <a:r>
            <a:rPr lang="ru-RU" sz="2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endParaRPr lang="ru-RU" sz="2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84368" y="1338600"/>
        <a:ext cx="4050774" cy="1146368"/>
      </dsp:txXfrm>
    </dsp:sp>
    <dsp:sp modelId="{CD8E9030-3C0D-43E5-8D08-15542EBA8579}">
      <dsp:nvSpPr>
        <dsp:cNvPr id="0" name=""/>
        <dsp:cNvSpPr/>
      </dsp:nvSpPr>
      <dsp:spPr>
        <a:xfrm>
          <a:off x="6651802" y="2937096"/>
          <a:ext cx="4301945" cy="10938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ПОДТЕКСТОВАЯ</a:t>
          </a:r>
          <a:endParaRPr lang="ru-RU" sz="2900" b="1" kern="1200" dirty="0">
            <a:solidFill>
              <a:srgbClr val="76827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05199" y="2990493"/>
        <a:ext cx="4195151" cy="987055"/>
      </dsp:txXfrm>
    </dsp:sp>
    <dsp:sp modelId="{9E87A078-B226-463B-AB6C-CEE3E651E6BC}">
      <dsp:nvSpPr>
        <dsp:cNvPr id="0" name=""/>
        <dsp:cNvSpPr/>
      </dsp:nvSpPr>
      <dsp:spPr>
        <a:xfrm>
          <a:off x="6622352" y="4386287"/>
          <a:ext cx="4476400" cy="138186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КОНЦЕПТУАЛЬНАЯ</a:t>
          </a:r>
          <a:endParaRPr lang="ru-RU" sz="2900" b="1" kern="1200" dirty="0">
            <a:solidFill>
              <a:srgbClr val="76827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89809" y="4453744"/>
        <a:ext cx="4341486" cy="1246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F097377B-7A80-4695-9311-7480A96BA5C2}" type="datetime1">
              <a:rPr lang="ru-RU" smtClean="0"/>
              <a:pPr algn="r" rtl="0"/>
              <a:t>05.03.2018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06834459-7356-44BF-850D-8B30C4FB3B6B}" type="slidenum">
              <a:rPr lang="ru-RU" smtClean="0"/>
              <a:pPr algn="r"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FAA1E4E1-DF6A-45D0-AB14-6A9A0B144578}" type="datetime1">
              <a:rPr lang="ru-RU" smtClean="0"/>
              <a:pPr/>
              <a:t>05.03.2018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0A3C37BE-C303-496D-B5CD-85F2937540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6696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9512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01039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0093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3034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427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3742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5804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10096500" cy="2219691"/>
          </a:xfrm>
        </p:spPr>
        <p:txBody>
          <a:bodyPr rtlCol="0" anchor="ctr">
            <a:normAutofit/>
          </a:bodyPr>
          <a:lstStyle>
            <a:lvl1pPr algn="l" rtl="0">
              <a:defRPr sz="4400" cap="all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898" y="4511784"/>
            <a:ext cx="10096501" cy="955565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8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C522B8D-815E-429C-9EC2-505CEC215084}" type="datetime1">
              <a:rPr lang="ru-RU" smtClean="0"/>
              <a:pPr/>
              <a:t>05.03.2018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pic>
        <p:nvPicPr>
          <p:cNvPr id="11" name="Рисунок 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5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 algn="l" rtl="0">
              <a:defRPr sz="32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 rtlCol="0">
            <a:normAutofit/>
          </a:bodyPr>
          <a:lstStyle>
            <a:lvl1pPr marL="0" indent="0" algn="ctr" rtl="0">
              <a:buNone/>
              <a:defRPr sz="20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80E4BC3-C763-48AA-8280-ACE59646066A}" type="datetime1">
              <a:rPr lang="ru-RU" smtClean="0"/>
              <a:pPr/>
              <a:t>05.03.2018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63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6D72474-459C-42C4-A0ED-A9AD89867D22}" type="datetime1">
              <a:rPr lang="ru-RU" smtClean="0"/>
              <a:pPr/>
              <a:t>05.03.2018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0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dirty="0" smtClean="0"/>
              <a:t>09.10.2016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 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9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08D2BC5-0E5D-4645-A815-DFCA1A04B5A6}" type="datetime1">
              <a:rPr lang="ru-RU" smtClean="0"/>
              <a:pPr/>
              <a:t>05.03.2018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8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 13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rtlCol="0" anchor="ctr">
            <a:normAutofit/>
          </a:bodyPr>
          <a:lstStyle>
            <a:lvl1pPr algn="l" rtl="0">
              <a:defRPr sz="4400" cap="all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8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pic>
        <p:nvPicPr>
          <p:cNvPr id="10" name="Рисунок 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9" name="Пояснительный текст"/>
          <p:cNvSpPr/>
          <p:nvPr/>
        </p:nvSpPr>
        <p:spPr>
          <a:xfrm>
            <a:off x="12344400" y="0"/>
            <a:ext cx="1295400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r>
              <a:rPr lang="ru-RU" sz="1100" b="1" i="1" dirty="0" smtClean="0">
                <a:latin typeface="Arial" pitchFamily="34" charset="0"/>
                <a:cs typeface="Arial" pitchFamily="34" charset="0"/>
              </a:rPr>
              <a:t>ПРИМЕЧАНИЕ</a:t>
            </a:r>
            <a:endParaRPr lang="ru-RU" sz="1200" b="1" i="1" dirty="0" smtClean="0">
              <a:latin typeface="Arial" pitchFamily="34" charset="0"/>
              <a:cs typeface="Arial" pitchFamily="34" charset="0"/>
            </a:endParaRPr>
          </a:p>
          <a:p>
            <a:pPr rtl="0"/>
            <a:r>
              <a:rPr lang="ru-RU" sz="1200" i="1" dirty="0" smtClean="0">
                <a:latin typeface="Arial" pitchFamily="34" charset="0"/>
                <a:cs typeface="Arial" pitchFamily="34" charset="0"/>
              </a:rPr>
              <a:t>Чтобы изменить изображение на этом слайде, выберите рисунок и удалите его. Затем нажмите значок "Рисунки" в заполнителе, чтобы вставить изображение.</a:t>
            </a:r>
            <a:endParaRPr lang="ru-RU" sz="12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94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 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9" name="Группа 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Прямоугольник 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grpSp>
          <p:nvGrpSpPr>
            <p:cNvPr id="11" name="Группа 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rtlCol="0" anchor="ctr">
            <a:normAutofit/>
          </a:bodyPr>
          <a:lstStyle>
            <a:lvl1pPr algn="l" rtl="0"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F3049B1-F681-4AF5-B948-A3B940E9215A}" type="datetime1">
              <a:rPr lang="ru-RU" smtClean="0"/>
              <a:pPr/>
              <a:t>05.03.2018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pic>
        <p:nvPicPr>
          <p:cNvPr id="7" name="Рисунок 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9071334-89C1-48F8-8089-E3D6AA3BB79C}" type="datetime1">
              <a:rPr lang="ru-RU" smtClean="0"/>
              <a:pPr/>
              <a:t>05.03.2018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79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FDCDF3F-3D72-4F56-93A1-9DDD55AB6452}" type="datetime1">
              <a:rPr lang="ru-RU" smtClean="0"/>
              <a:pPr/>
              <a:t>05.03.2018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101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5C11A32-C44A-4E32-8FFB-D057369B4F61}" type="datetime1">
              <a:rPr lang="ru-RU" smtClean="0"/>
              <a:pPr/>
              <a:t>05.03.2018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E5ECC2E-6DAB-4717-9C53-38589639C202}" type="datetime1">
              <a:rPr lang="ru-RU" smtClean="0"/>
              <a:pPr/>
              <a:t>05.03.2018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1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 algn="l" rtl="0">
              <a:defRPr sz="32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6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C0002A-E6EF-4378-B5A3-22E20EA855B1}" type="datetime1">
              <a:rPr lang="ru-RU" smtClean="0"/>
              <a:pPr/>
              <a:t>05.03.2018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7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</a:p>
          <a:p>
            <a:pPr lvl="5" rtl="0"/>
            <a:r>
              <a:rPr lang="ru-RU" dirty="0" smtClean="0"/>
              <a:t>Шестой уровень</a:t>
            </a:r>
          </a:p>
          <a:p>
            <a:pPr lvl="6" rtl="0"/>
            <a:r>
              <a:rPr lang="ru-RU" dirty="0" smtClean="0"/>
              <a:t>Седьмой уровень</a:t>
            </a:r>
          </a:p>
          <a:p>
            <a:pPr lvl="7" rtl="0"/>
            <a:r>
              <a:rPr lang="ru-RU" dirty="0" smtClean="0"/>
              <a:t>Восьмой уровень</a:t>
            </a:r>
          </a:p>
          <a:p>
            <a:pPr lvl="8" rtl="0"/>
            <a:r>
              <a:rPr lang="ru-RU" dirty="0" smtClean="0"/>
              <a:t>Девятый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A42E0B6C-3F58-4527-A133-F91FB65EBC2F}" type="datetime1">
              <a:rPr lang="ru-RU" smtClean="0"/>
              <a:pPr/>
              <a:t>05.03.2018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625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multiurok.ru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5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4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16568" y="2470613"/>
            <a:ext cx="7949584" cy="2219691"/>
          </a:xfrm>
        </p:spPr>
        <p:txBody>
          <a:bodyPr rtlCol="0" anchor="ctr">
            <a:normAutofit/>
          </a:bodyPr>
          <a:lstStyle/>
          <a:p>
            <a:r>
              <a:rPr lang="ru-RU" sz="2800" b="1" dirty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ЧИТАТЕЛЬСКОЙ </a:t>
            </a:r>
            <a:r>
              <a:rPr lang="ru-RU" sz="2800" b="1" dirty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 </a:t>
            </a:r>
            <a:br>
              <a:rPr lang="ru-RU" sz="2800" b="1" dirty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СРЕДСТВАМИ </a:t>
            </a: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СМЫСЛОВОГО </a:t>
            </a:r>
            <a:r>
              <a:rPr lang="ru-RU" sz="2800" b="1" dirty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ЧТЕНИЯ</a:t>
            </a:r>
            <a:br>
              <a:rPr lang="ru-RU" sz="2800" b="1" dirty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ЛИТЕРАТУРЫ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67226" y="5902435"/>
            <a:ext cx="5734050" cy="955565"/>
          </a:xfrm>
        </p:spPr>
        <p:txBody>
          <a:bodyPr rtlCol="0"/>
          <a:lstStyle/>
          <a:p>
            <a:pPr rtl="0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Преображенская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аталья Александровна, </a:t>
            </a:r>
          </a:p>
          <a:p>
            <a:pPr rtl="0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</a:t>
            </a:r>
          </a:p>
          <a:p>
            <a:pPr rtl="0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«Лицей №55» г. Пензы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Открытая книга на столе, размытые полки с книгами на заднем плане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r="8890"/>
          <a:stretch>
            <a:fillRect/>
          </a:stretch>
        </p:blipFill>
        <p:spPr>
          <a:xfrm>
            <a:off x="7243314" y="1455821"/>
            <a:ext cx="4852434" cy="3919060"/>
          </a:xfrm>
        </p:spPr>
      </p:pic>
    </p:spTree>
    <p:extLst>
      <p:ext uri="{BB962C8B-B14F-4D97-AF65-F5344CB8AC3E}">
        <p14:creationId xmlns:p14="http://schemas.microsoft.com/office/powerpoint/2010/main" val="16521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818151" y="156033"/>
            <a:ext cx="9108025" cy="76517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alt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ЧИТАТЕЛЬСКОЙ ГРАМОТНОСТИ СРЕДСТВАМИ СМЫСЛОВОГО ЧТЕНИЯ НА УРОКАХ ЛИТЕРАТУРЫ</a:t>
            </a:r>
          </a:p>
        </p:txBody>
      </p:sp>
      <p:sp>
        <p:nvSpPr>
          <p:cNvPr id="4" name="Заголовок 5"/>
          <p:cNvSpPr>
            <a:spLocks noGrp="1"/>
          </p:cNvSpPr>
          <p:nvPr>
            <p:ph type="ctrTitle"/>
          </p:nvPr>
        </p:nvSpPr>
        <p:spPr>
          <a:xfrm>
            <a:off x="2959100" y="1539597"/>
            <a:ext cx="7697076" cy="1437154"/>
          </a:xfrm>
        </p:spPr>
        <p:txBody>
          <a:bodyPr rtlCol="0" anchor="ctr">
            <a:normAutofit fontScale="90000"/>
          </a:bodyPr>
          <a:lstStyle/>
          <a:p>
            <a:r>
              <a:rPr lang="ru-RU" sz="2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ПРИМЕНЕНИЯ СТРАТЕГИй СМЫСЛОВОГО ЧТЕНИЯ </a:t>
            </a:r>
            <a:r>
              <a:rPr lang="ru-RU" sz="26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17" y="2330420"/>
            <a:ext cx="12280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A04E4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Диагностика сформированности </a:t>
            </a:r>
            <a:r>
              <a:rPr lang="ru-RU" b="1" dirty="0">
                <a:solidFill>
                  <a:srgbClr val="A04E4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читательских </a:t>
            </a:r>
            <a:r>
              <a:rPr lang="ru-RU" b="1" dirty="0" smtClean="0">
                <a:solidFill>
                  <a:srgbClr val="A04E4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компетенций учащихся 4-5 классов МБОУ «Лицей №55» г. Пензы 2017 г. (весна)</a:t>
            </a:r>
            <a:endParaRPr lang="ru-RU" b="1" dirty="0">
              <a:solidFill>
                <a:srgbClr val="A04E4C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557394466"/>
              </p:ext>
            </p:extLst>
          </p:nvPr>
        </p:nvGraphicFramePr>
        <p:xfrm>
          <a:off x="134017" y="2535742"/>
          <a:ext cx="6577263" cy="3272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826976815"/>
              </p:ext>
            </p:extLst>
          </p:nvPr>
        </p:nvGraphicFramePr>
        <p:xfrm>
          <a:off x="5815597" y="2818232"/>
          <a:ext cx="6485020" cy="3116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8042" y="2976751"/>
            <a:ext cx="3444881" cy="223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63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818151" y="156033"/>
            <a:ext cx="9108025" cy="76517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alt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ЧИТАТЕЛЬСКОЙ ГРАМОТНОСТИ СРЕДСТВАМИ СМЫСЛОВОГО ЧТЕНИЯ НА УРОКАХ ЛИТЕРАТУРЫ</a:t>
            </a:r>
          </a:p>
        </p:txBody>
      </p:sp>
      <p:sp>
        <p:nvSpPr>
          <p:cNvPr id="10" name="Заголовок 5"/>
          <p:cNvSpPr>
            <a:spLocks noGrp="1"/>
          </p:cNvSpPr>
          <p:nvPr>
            <p:ph type="ctrTitle"/>
          </p:nvPr>
        </p:nvSpPr>
        <p:spPr>
          <a:xfrm>
            <a:off x="2961303" y="1437997"/>
            <a:ext cx="7697076" cy="1437154"/>
          </a:xfrm>
        </p:spPr>
        <p:txBody>
          <a:bodyPr rtlCol="0" anchor="ctr">
            <a:normAutofit fontScale="90000"/>
          </a:bodyPr>
          <a:lstStyle/>
          <a:p>
            <a:r>
              <a:rPr lang="ru-RU" sz="2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источники информации</a:t>
            </a:r>
            <a:r>
              <a:rPr lang="ru-RU" sz="26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28600" y="1435207"/>
            <a:ext cx="119634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1.Сметанникова Н.Н. Обучение стратегиям чтения в 5-9 классах: как реализовать ФГОС. Пособие для учителя. -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М.: Баласс, 2011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fontAlgn="base"/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Сметанникова Н.Н.  Стратегиальный подход к обучению чтению. Междисциплинарные проблемы чтения и грамотности / Н.Н. Сметанникова. – М.: ШБ, 2005.</a:t>
            </a:r>
          </a:p>
          <a:p>
            <a:pPr algn="just"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3.Сметанникова Н.Н. Обучение стратегиям чтения в 5-9 классах: как реализовать ФГОС. Пособие для учителя / Н.Н. Сметанникова. – М.: Баласс, 2011. – 128 с. (Образовательная система «Школа 2100»).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4.Пранцова Г.В., Романичева Е.С. Современные стратегии чтения: теория и практика: учебное пособие. – М.: ФОРУМ, 2013. – 368 с. - (Высшее образование)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Федеральный государственный образовательный стандарт основного общего образования /Министерство образования и науки Рос. Федерации. – М.: Просвещение, 2011. – 48 с.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6.Формирование универсальных учебных действий в основной школе: от действия к мысли. Система заданий: пособие для учителя/под редакцией  А.Г. Асмолова. – М.:Просвещение, 2010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anose="02020603050405020304" pitchFamily="18" charset="0"/>
                <a:cs typeface="Times New Roman" pitchFamily="18" charset="0"/>
              </a:rPr>
              <a:t>7.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multiurok.ru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Авторский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по использованию стратегий смыслового чтения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6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821" y="1173079"/>
            <a:ext cx="3007896" cy="4493795"/>
          </a:xfrm>
          <a:prstGeom prst="rect">
            <a:avLst/>
          </a:prstGeom>
          <a:ln w="38100" cmpd="dbl">
            <a:solidFill>
              <a:srgbClr val="768271"/>
            </a:solidFill>
          </a:ln>
        </p:spPr>
      </p:pic>
      <p:sp>
        <p:nvSpPr>
          <p:cNvPr id="5" name="Заголовок 5"/>
          <p:cNvSpPr>
            <a:spLocks noGrp="1"/>
          </p:cNvSpPr>
          <p:nvPr>
            <p:ph type="ctrTitle"/>
          </p:nvPr>
        </p:nvSpPr>
        <p:spPr>
          <a:xfrm>
            <a:off x="794084" y="2454509"/>
            <a:ext cx="6172200" cy="2839386"/>
          </a:xfrm>
        </p:spPr>
        <p:txBody>
          <a:bodyPr rtlCol="0" anchor="ctr">
            <a:normAutofit/>
          </a:bodyPr>
          <a:lstStyle/>
          <a:p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Преображенская </a:t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Александровна</a:t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</a:t>
            </a:r>
            <a:br>
              <a:rPr lang="ru-RU" sz="1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категории </a:t>
            </a:r>
            <a:br>
              <a:rPr lang="ru-RU" sz="1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«Лицей №55» г. Пензы</a:t>
            </a:r>
            <a:br>
              <a:rPr lang="ru-RU" sz="1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стаж – 25 лет</a:t>
            </a:r>
            <a: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64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5"/>
          <p:cNvSpPr>
            <a:spLocks noGrp="1"/>
          </p:cNvSpPr>
          <p:nvPr>
            <p:ph type="ctrTitle"/>
          </p:nvPr>
        </p:nvSpPr>
        <p:spPr>
          <a:xfrm>
            <a:off x="-180474" y="1073270"/>
            <a:ext cx="6172200" cy="1838655"/>
          </a:xfrm>
        </p:spPr>
        <p:txBody>
          <a:bodyPr rtlCol="0" anchor="ctr">
            <a:normAutofit/>
          </a:bodyPr>
          <a:lstStyle/>
          <a:p>
            <a:pPr algn="r"/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30376" y="1196763"/>
            <a:ext cx="530779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результатам международных исследований грамотности чтения 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PISA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 65 стран – участниц Россия занимает лишь 26 место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/>
          <a:srcRect l="49116" t="55336" r="17283" b="14597"/>
          <a:stretch/>
        </p:blipFill>
        <p:spPr>
          <a:xfrm>
            <a:off x="6630376" y="2700971"/>
            <a:ext cx="4931970" cy="2839452"/>
          </a:xfrm>
          <a:prstGeom prst="rect">
            <a:avLst/>
          </a:prstGeom>
          <a:ln w="31750" cmpd="sng">
            <a:solidFill>
              <a:srgbClr val="A04E4C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938285" y="5890469"/>
            <a:ext cx="9818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в рамках Международной программы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PISA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оценке качества образовательных достижений учащихся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PISA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- 2015 год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05692" y="1044702"/>
            <a:ext cx="2122461" cy="14316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/>
          <a:srcRect l="51824" t="20275" r="17038" b="55109"/>
          <a:stretch/>
        </p:blipFill>
        <p:spPr>
          <a:xfrm>
            <a:off x="755538" y="2688417"/>
            <a:ext cx="4944979" cy="2870173"/>
          </a:xfrm>
          <a:prstGeom prst="rect">
            <a:avLst/>
          </a:prstGeom>
          <a:ln w="31750" cmpd="sng">
            <a:solidFill>
              <a:srgbClr val="A04E4C"/>
            </a:solidFill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818151" y="156033"/>
            <a:ext cx="9108025" cy="76517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alt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ЧИТАТЕЛЬСКОЙ ГРАМОТНОСТИ СРЕДСТВАМИ СМЫСЛОВОГО ЧТЕНИЯ НА УРОКАХ ЛИТЕРАТУРЫ</a:t>
            </a:r>
          </a:p>
        </p:txBody>
      </p:sp>
    </p:spTree>
    <p:extLst>
      <p:ext uri="{BB962C8B-B14F-4D97-AF65-F5344CB8AC3E}">
        <p14:creationId xmlns:p14="http://schemas.microsoft.com/office/powerpoint/2010/main" val="166708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950456" y="1827033"/>
            <a:ext cx="90622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формирования читательской грамотности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способности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понимать и использовать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тексты, размышлять о них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заниматься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чтением для того, чтобы достигать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целей, расширять свои знания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участвовать в социальной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E8F5FD"/>
              </a:clrFrom>
              <a:clrTo>
                <a:srgbClr val="E8F5FD">
                  <a:alpha val="0"/>
                </a:srgbClr>
              </a:clrTo>
            </a:clrChange>
          </a:blip>
          <a:srcRect l="10869" t="4866" r="13043" b="8266"/>
          <a:stretch/>
        </p:blipFill>
        <p:spPr>
          <a:xfrm>
            <a:off x="4492579" y="3027362"/>
            <a:ext cx="3150970" cy="27183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8152" y="3103468"/>
            <a:ext cx="3605568" cy="26422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8482" y="3341518"/>
            <a:ext cx="3744245" cy="2404224"/>
          </a:xfrm>
          <a:prstGeom prst="rect">
            <a:avLst/>
          </a:prstGeom>
        </p:spPr>
      </p:pic>
      <p:sp>
        <p:nvSpPr>
          <p:cNvPr id="11" name="Заголовок 5"/>
          <p:cNvSpPr>
            <a:spLocks noGrp="1"/>
          </p:cNvSpPr>
          <p:nvPr>
            <p:ph type="ctrTitle"/>
          </p:nvPr>
        </p:nvSpPr>
        <p:spPr>
          <a:xfrm>
            <a:off x="-1413711" y="1108456"/>
            <a:ext cx="7477626" cy="1437154"/>
          </a:xfrm>
        </p:spPr>
        <p:txBody>
          <a:bodyPr rtlCol="0" anchor="ctr">
            <a:normAutofit/>
          </a:bodyPr>
          <a:lstStyle/>
          <a:p>
            <a:pPr algn="r"/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56542" y="3896891"/>
            <a:ext cx="10626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4E4C"/>
                </a:solidFill>
              </a:rPr>
              <a:t>?</a:t>
            </a:r>
            <a:endParaRPr lang="ru-RU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A04E4C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24673" y="3881910"/>
            <a:ext cx="10626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4E4C"/>
                </a:solidFill>
              </a:rPr>
              <a:t>?</a:t>
            </a:r>
            <a:endParaRPr lang="ru-RU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A04E4C"/>
              </a:solidFill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818151" y="156033"/>
            <a:ext cx="9108025" cy="76517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alt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ЧИТАТЕЛЬСКОЙ ГРАМОТНОСТИ СРЕДСТВАМИ СМЫСЛОВОГО ЧТЕНИЯ НА УРОКАХ ЛИТЕРАТУРЫ</a:t>
            </a:r>
          </a:p>
        </p:txBody>
      </p:sp>
    </p:spTree>
    <p:extLst>
      <p:ext uri="{BB962C8B-B14F-4D97-AF65-F5344CB8AC3E}">
        <p14:creationId xmlns:p14="http://schemas.microsoft.com/office/powerpoint/2010/main" val="52368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5"/>
          <p:cNvSpPr>
            <a:spLocks noGrp="1"/>
          </p:cNvSpPr>
          <p:nvPr>
            <p:ph type="ctrTitle"/>
          </p:nvPr>
        </p:nvSpPr>
        <p:spPr>
          <a:xfrm>
            <a:off x="-2131057" y="1367184"/>
            <a:ext cx="7477626" cy="1437154"/>
          </a:xfrm>
        </p:spPr>
        <p:txBody>
          <a:bodyPr rtlCol="0" anchor="ctr">
            <a:normAutofit/>
          </a:bodyPr>
          <a:lstStyle/>
          <a:p>
            <a:pPr algn="r"/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9031" y="1090815"/>
            <a:ext cx="62544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научить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смысловому чтению </a:t>
            </a:r>
            <a:r>
              <a:rPr lang="en-US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-2131057" y="2578441"/>
            <a:ext cx="7477626" cy="1437154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5"/>
          <p:cNvSpPr txBox="1">
            <a:spLocks/>
          </p:cNvSpPr>
          <p:nvPr/>
        </p:nvSpPr>
        <p:spPr>
          <a:xfrm>
            <a:off x="-4487656" y="4802201"/>
            <a:ext cx="7477626" cy="1437154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09031" y="2246316"/>
            <a:ext cx="64348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комплекс эффективных методов и приемов для формирования читательской грамотности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09034" y="3534517"/>
            <a:ext cx="80171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445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	Изучить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литературу по обозначенной теме, сформулировать собственные теоретические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позиции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4445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	Разработать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методику работы учителя литературы по формированию читательской грамотности средствами смыслового чтения 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444500" algn="l"/>
              </a:tabLs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Проверить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предложенной методики в ходе педагогического эксперимента.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346" y="2067908"/>
            <a:ext cx="3202503" cy="2484732"/>
          </a:xfrm>
          <a:prstGeom prst="rect">
            <a:avLst/>
          </a:prstGeom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2818151" y="156033"/>
            <a:ext cx="9108025" cy="76517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alt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ЧИТАТЕЛЬСКОЙ ГРАМОТНОСТИ СРЕДСТВАМИ СМЫСЛОВОГО ЧТЕНИЯ НА УРОКАХ ЛИТЕРАТУРЫ</a:t>
            </a:r>
          </a:p>
        </p:txBody>
      </p:sp>
    </p:spTree>
    <p:extLst>
      <p:ext uri="{BB962C8B-B14F-4D97-AF65-F5344CB8AC3E}">
        <p14:creationId xmlns:p14="http://schemas.microsoft.com/office/powerpoint/2010/main" val="325312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395512957"/>
              </p:ext>
            </p:extLst>
          </p:nvPr>
        </p:nvGraphicFramePr>
        <p:xfrm>
          <a:off x="5706980" y="2716632"/>
          <a:ext cx="6485020" cy="3116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484797230"/>
              </p:ext>
            </p:extLst>
          </p:nvPr>
        </p:nvGraphicFramePr>
        <p:xfrm>
          <a:off x="-128338" y="2418347"/>
          <a:ext cx="6577263" cy="3272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74418" y="1136103"/>
            <a:ext cx="90517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A04E4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</a:t>
            </a:r>
            <a:r>
              <a:rPr lang="ru-RU" sz="1600" b="1" dirty="0" smtClean="0">
                <a:solidFill>
                  <a:srgbClr val="A04E4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ель педагогического эксперимента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– отследить сформированность читательских компетенций и интеллектуальных умений школьников при работе со сплошными текстами. В ходе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эксперимента установлено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, что 40% школьников не обладают достаточными умениями работы с текстами. Лишь 48% учащихся смогли частично выполнить предложенные задания, остальные не справились с заданиями 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8757" y="5942369"/>
            <a:ext cx="11742821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  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50% обучающихся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возрастной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группы (контрольной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4 -5 классов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недостаточно сформированы умения работы с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текстами</a:t>
            </a:r>
            <a:endParaRPr lang="ru-RU" sz="14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90209" y="2976751"/>
            <a:ext cx="3385894" cy="2310064"/>
          </a:xfrm>
          <a:prstGeom prst="rect">
            <a:avLst/>
          </a:prstGeom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2818151" y="156033"/>
            <a:ext cx="9108025" cy="76517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alt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ЧИТАТЕЛЬСКОЙ ГРАМОТНОСТИ СРЕДСТВАМИ СМЫСЛОВОГО ЧТЕНИЯ НА УРОКАХ ЛИТЕРАТУРЫ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2314186"/>
            <a:ext cx="12280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A04E4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Диагностика сформированности </a:t>
            </a:r>
            <a:r>
              <a:rPr lang="ru-RU" b="1" dirty="0">
                <a:solidFill>
                  <a:srgbClr val="A04E4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читательских </a:t>
            </a:r>
            <a:r>
              <a:rPr lang="ru-RU" b="1" dirty="0" smtClean="0">
                <a:solidFill>
                  <a:srgbClr val="A04E4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компетенций учащихся 4-5 классов МБОУ «Лицей №55» г. Пензы 2016 г. </a:t>
            </a:r>
            <a:r>
              <a:rPr lang="ru-RU" b="1" dirty="0">
                <a:solidFill>
                  <a:srgbClr val="A04E4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ru-RU" b="1" dirty="0" smtClean="0">
                <a:solidFill>
                  <a:srgbClr val="A04E4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осень)</a:t>
            </a:r>
            <a:endParaRPr lang="ru-RU" b="1" dirty="0">
              <a:solidFill>
                <a:srgbClr val="A04E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5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>
            <a:spLocks noGrp="1"/>
          </p:cNvSpPr>
          <p:nvPr>
            <p:ph type="ctrTitle"/>
          </p:nvPr>
        </p:nvSpPr>
        <p:spPr>
          <a:xfrm>
            <a:off x="3126156" y="1115514"/>
            <a:ext cx="7477626" cy="1437154"/>
          </a:xfrm>
        </p:spPr>
        <p:txBody>
          <a:bodyPr rtlCol="0" anchor="ctr">
            <a:normAutofit/>
          </a:bodyPr>
          <a:lstStyle/>
          <a:p>
            <a:pPr algn="r"/>
            <a:r>
              <a:rPr lang="ru-RU" sz="28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СМЫСЛОВОГО ЧТЕНИЯ </a:t>
            </a: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26229174"/>
              </p:ext>
            </p:extLst>
          </p:nvPr>
        </p:nvGraphicFramePr>
        <p:xfrm>
          <a:off x="-1540041" y="861248"/>
          <a:ext cx="11309684" cy="57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3947" y="2547171"/>
            <a:ext cx="1479885" cy="87989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5032" y="3941297"/>
            <a:ext cx="2211760" cy="102324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304" y="5470358"/>
            <a:ext cx="3031958" cy="109533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03947" y="2584246"/>
            <a:ext cx="1479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ЧТЕНИЯ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23987" y="4077689"/>
            <a:ext cx="1852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ЧТЕНИЯ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5938" y="5613704"/>
            <a:ext cx="1852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ЧТЕНИЯ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20342439">
            <a:off x="3383721" y="1482628"/>
            <a:ext cx="649537" cy="53245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</a:t>
            </a: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</a:t>
            </a: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</a:t>
            </a: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Ы </a:t>
            </a: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</a:t>
            </a:r>
          </a:p>
          <a:p>
            <a:pPr algn="ctr"/>
            <a:endParaRPr lang="ru-RU" sz="2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63543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63543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63543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</a:t>
            </a: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Ф</a:t>
            </a: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</a:t>
            </a: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</a:t>
            </a: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</a:t>
            </a: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</a:t>
            </a: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Ц</a:t>
            </a: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</a:t>
            </a:r>
          </a:p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3543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</a:t>
            </a:r>
            <a:endParaRPr lang="ru-RU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63543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2180124" y="3427067"/>
            <a:ext cx="120316" cy="5098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2190261" y="4874506"/>
            <a:ext cx="120316" cy="5098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6200000">
            <a:off x="4057713" y="2468790"/>
            <a:ext cx="246292" cy="1036658"/>
          </a:xfrm>
          <a:prstGeom prst="downArrow">
            <a:avLst/>
          </a:prstGeom>
          <a:solidFill>
            <a:srgbClr val="63543F"/>
          </a:solidFill>
          <a:ln>
            <a:solidFill>
              <a:srgbClr val="7682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 rot="16200000">
            <a:off x="4461807" y="3995615"/>
            <a:ext cx="229727" cy="880746"/>
          </a:xfrm>
          <a:prstGeom prst="downArrow">
            <a:avLst/>
          </a:prstGeom>
          <a:solidFill>
            <a:srgbClr val="63543F"/>
          </a:solidFill>
          <a:ln>
            <a:solidFill>
              <a:srgbClr val="7682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 rot="16200000">
            <a:off x="4873750" y="5632138"/>
            <a:ext cx="286587" cy="556335"/>
          </a:xfrm>
          <a:prstGeom prst="downArrow">
            <a:avLst/>
          </a:prstGeom>
          <a:solidFill>
            <a:srgbClr val="63543F"/>
          </a:solidFill>
          <a:ln>
            <a:solidFill>
              <a:srgbClr val="7682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7067862" y="3504816"/>
            <a:ext cx="194872" cy="214590"/>
          </a:xfrm>
          <a:prstGeom prst="downArrow">
            <a:avLst/>
          </a:prstGeom>
          <a:solidFill>
            <a:srgbClr val="63543F"/>
          </a:solidFill>
          <a:ln>
            <a:solidFill>
              <a:srgbClr val="7682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7067862" y="4964539"/>
            <a:ext cx="194872" cy="214590"/>
          </a:xfrm>
          <a:prstGeom prst="downArrow">
            <a:avLst/>
          </a:prstGeom>
          <a:solidFill>
            <a:srgbClr val="63543F"/>
          </a:solidFill>
          <a:ln>
            <a:solidFill>
              <a:srgbClr val="7682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10" cstate="print"/>
          <a:srcRect t="6883" b="14748"/>
          <a:stretch/>
        </p:blipFill>
        <p:spPr>
          <a:xfrm>
            <a:off x="9475882" y="1937457"/>
            <a:ext cx="2520690" cy="148158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1" cstate="print"/>
          <a:srcRect l="32590" t="28146" r="41509" b="33216"/>
          <a:stretch/>
        </p:blipFill>
        <p:spPr>
          <a:xfrm>
            <a:off x="10082384" y="3427067"/>
            <a:ext cx="1514008" cy="1693888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28224" y="5120955"/>
            <a:ext cx="1437664" cy="1555712"/>
          </a:xfrm>
          <a:prstGeom prst="rect">
            <a:avLst/>
          </a:prstGeom>
        </p:spPr>
      </p:pic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2888547" y="187078"/>
            <a:ext cx="9108025" cy="76517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alt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ЧИТАТЕЛЬСКОЙ ГРАМОТНОСТИ СРЕДСТВАМИ СМЫСЛОВОГО ЧТЕНИЯ НА УРОКАХ ЛИТЕРАТУРЫ</a:t>
            </a:r>
          </a:p>
        </p:txBody>
      </p:sp>
    </p:spTree>
    <p:extLst>
      <p:ext uri="{BB962C8B-B14F-4D97-AF65-F5344CB8AC3E}">
        <p14:creationId xmlns:p14="http://schemas.microsoft.com/office/powerpoint/2010/main" val="14895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18151" y="156033"/>
            <a:ext cx="9108025" cy="76517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alt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ЧИТАТЕЛЬСКОЙ ГРАМОТНОСТИ СРЕДСТВАМИ СМЫСЛОВОГО ЧТЕНИЯ НА УРОКАХ ЛИТЕРАТУРЫ</a:t>
            </a:r>
          </a:p>
        </p:txBody>
      </p:sp>
      <p:sp>
        <p:nvSpPr>
          <p:cNvPr id="4" name="Заголовок 5"/>
          <p:cNvSpPr>
            <a:spLocks noGrp="1"/>
          </p:cNvSpPr>
          <p:nvPr>
            <p:ph type="ctrTitle"/>
          </p:nvPr>
        </p:nvSpPr>
        <p:spPr>
          <a:xfrm>
            <a:off x="2965960" y="1181550"/>
            <a:ext cx="9202233" cy="1437154"/>
          </a:xfrm>
        </p:spPr>
        <p:txBody>
          <a:bodyPr rtlCol="0" anchor="ctr">
            <a:normAutofit fontScale="90000"/>
          </a:bodyPr>
          <a:lstStyle/>
          <a:p>
            <a:r>
              <a:rPr lang="ru-RU" sz="26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СТРАТЕГИй СМЫСЛОВОГО ЧТЕНИЯ </a:t>
            </a:r>
            <a:br>
              <a:rPr lang="ru-RU" sz="26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РАЗЛИЧНЫХ ЭТАПАХ УРОКА </a:t>
            </a:r>
            <a:r>
              <a:rPr lang="ru-RU" sz="2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1" y="1864693"/>
            <a:ext cx="4212236" cy="4993307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616681" y="2027874"/>
            <a:ext cx="2999257" cy="2925874"/>
          </a:xfrm>
          <a:prstGeom prst="ellipse">
            <a:avLst/>
          </a:prstGeom>
          <a:solidFill>
            <a:srgbClr val="A5AD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095" y="1864690"/>
            <a:ext cx="4212236" cy="49933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234" y="1864691"/>
            <a:ext cx="4317621" cy="4993307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4665275" y="2027874"/>
            <a:ext cx="2999257" cy="2925874"/>
          </a:xfrm>
          <a:prstGeom prst="ellipse">
            <a:avLst/>
          </a:prstGeom>
          <a:solidFill>
            <a:srgbClr val="A5AD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41264" y="3172663"/>
            <a:ext cx="2613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АНТИЦИПАЦИЯ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074030" y="5395663"/>
            <a:ext cx="584616" cy="374754"/>
          </a:xfrm>
          <a:prstGeom prst="ellipse">
            <a:avLst/>
          </a:prstGeom>
          <a:solidFill>
            <a:srgbClr val="8D9888"/>
          </a:solidFill>
          <a:ln>
            <a:solidFill>
              <a:srgbClr val="A5AD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739209" y="5373726"/>
            <a:ext cx="844489" cy="418627"/>
          </a:xfrm>
          <a:prstGeom prst="ellipse">
            <a:avLst/>
          </a:prstGeom>
          <a:solidFill>
            <a:srgbClr val="8D9888"/>
          </a:solidFill>
          <a:ln>
            <a:solidFill>
              <a:srgbClr val="A5AD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673965" y="5403909"/>
            <a:ext cx="792865" cy="374754"/>
          </a:xfrm>
          <a:prstGeom prst="ellipse">
            <a:avLst/>
          </a:prstGeom>
          <a:solidFill>
            <a:srgbClr val="8D9888"/>
          </a:solidFill>
          <a:ln>
            <a:solidFill>
              <a:srgbClr val="A5AD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528805" y="5403909"/>
            <a:ext cx="397112" cy="366508"/>
          </a:xfrm>
          <a:prstGeom prst="ellipse">
            <a:avLst/>
          </a:prstGeom>
          <a:solidFill>
            <a:srgbClr val="8D9888"/>
          </a:solidFill>
          <a:ln>
            <a:solidFill>
              <a:srgbClr val="A5AD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718751" y="5373726"/>
            <a:ext cx="844489" cy="418627"/>
          </a:xfrm>
          <a:prstGeom prst="ellipse">
            <a:avLst/>
          </a:prstGeom>
          <a:solidFill>
            <a:srgbClr val="8D9888"/>
          </a:solidFill>
          <a:ln>
            <a:solidFill>
              <a:srgbClr val="A5AD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653507" y="5403909"/>
            <a:ext cx="792865" cy="374754"/>
          </a:xfrm>
          <a:prstGeom prst="ellipse">
            <a:avLst/>
          </a:prstGeom>
          <a:solidFill>
            <a:srgbClr val="8D9888"/>
          </a:solidFill>
          <a:ln>
            <a:solidFill>
              <a:srgbClr val="A5AD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533747" y="5403909"/>
            <a:ext cx="397112" cy="366508"/>
          </a:xfrm>
          <a:prstGeom prst="ellipse">
            <a:avLst/>
          </a:prstGeom>
          <a:solidFill>
            <a:srgbClr val="8D9888"/>
          </a:solidFill>
          <a:ln>
            <a:solidFill>
              <a:srgbClr val="A5AD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518680" y="2829091"/>
            <a:ext cx="32916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«ЧТЕНИЕ С ОСТАНОВКАМИ»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«ДНЕВНИК ДВОЙНЫХ ЗАПИСЕЙ»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3925917" y="3372718"/>
            <a:ext cx="384840" cy="437282"/>
          </a:xfrm>
          <a:prstGeom prst="rightArrow">
            <a:avLst/>
          </a:prstGeom>
          <a:solidFill>
            <a:srgbClr val="8D9888"/>
          </a:solidFill>
          <a:ln>
            <a:solidFill>
              <a:srgbClr val="8D98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7984539" y="3372718"/>
            <a:ext cx="384840" cy="437282"/>
          </a:xfrm>
          <a:prstGeom prst="rightArrow">
            <a:avLst/>
          </a:prstGeom>
          <a:solidFill>
            <a:srgbClr val="8D9888"/>
          </a:solidFill>
          <a:ln>
            <a:solidFill>
              <a:srgbClr val="8D98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8577302" y="2027873"/>
            <a:ext cx="2999257" cy="2925874"/>
          </a:xfrm>
          <a:prstGeom prst="ellipse">
            <a:avLst/>
          </a:prstGeom>
          <a:solidFill>
            <a:srgbClr val="A5AD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8770089" y="3172663"/>
            <a:ext cx="26136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ЗАДАНИЕ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11718086" y="3307965"/>
            <a:ext cx="384840" cy="437282"/>
          </a:xfrm>
          <a:prstGeom prst="rightArrow">
            <a:avLst/>
          </a:prstGeom>
          <a:solidFill>
            <a:srgbClr val="8D9888"/>
          </a:solidFill>
          <a:ln>
            <a:solidFill>
              <a:srgbClr val="8D98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49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18151" y="156033"/>
            <a:ext cx="9108025" cy="76517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alt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ЧИТАТЕЛЬСКОЙ ГРАМОТНОСТИ СРЕДСТВАМИ СМЫСЛОВОГО ЧТЕНИЯ НА УРОКАХ ЛИТЕРАТУРЫ</a:t>
            </a:r>
          </a:p>
        </p:txBody>
      </p:sp>
      <p:sp>
        <p:nvSpPr>
          <p:cNvPr id="4" name="Заголовок 5"/>
          <p:cNvSpPr>
            <a:spLocks noGrp="1"/>
          </p:cNvSpPr>
          <p:nvPr>
            <p:ph type="ctrTitle"/>
          </p:nvPr>
        </p:nvSpPr>
        <p:spPr>
          <a:xfrm>
            <a:off x="7581900" y="1686383"/>
            <a:ext cx="4458576" cy="1437154"/>
          </a:xfrm>
        </p:spPr>
        <p:txBody>
          <a:bodyPr rtlCol="0" anchor="ctr">
            <a:normAutofit fontScale="90000"/>
          </a:bodyPr>
          <a:lstStyle/>
          <a:p>
            <a:pPr algn="r"/>
            <a:r>
              <a:rPr lang="ru-RU" sz="26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ПРИМЕНЕНИЯ СТРАТЕГИй СМЫСЛОВОГО ЧТЕНИЯ </a:t>
            </a:r>
            <a:br>
              <a:rPr lang="ru-RU" sz="26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rgbClr val="A04E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76827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76827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850" y="946408"/>
            <a:ext cx="6664096" cy="6127292"/>
          </a:xfrm>
          <a:prstGeom prst="rect">
            <a:avLst/>
          </a:prstGeom>
        </p:spPr>
      </p:pic>
      <p:sp>
        <p:nvSpPr>
          <p:cNvPr id="21" name="Стрелка вправо 20"/>
          <p:cNvSpPr/>
          <p:nvPr/>
        </p:nvSpPr>
        <p:spPr>
          <a:xfrm>
            <a:off x="1075738" y="3572773"/>
            <a:ext cx="486361" cy="437282"/>
          </a:xfrm>
          <a:prstGeom prst="rightArrow">
            <a:avLst/>
          </a:prstGeom>
          <a:solidFill>
            <a:srgbClr val="8D9888"/>
          </a:solidFill>
          <a:ln>
            <a:solidFill>
              <a:srgbClr val="8D98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78650" y="2645070"/>
            <a:ext cx="3986578" cy="282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37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аучная литература 16 х 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_9411662_TF03431380_TF03431380.potx" id="{3442B1B1-FE9E-4009-A7C4-AC049039973C}" vid="{B3BD9ACF-76CB-44DC-AA6B-25949BA0423D}"/>
    </a:ext>
  </a:extLst>
</a:theme>
</file>

<file path=ppt/theme/theme2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4873beb7-5857-4685-be1f-d57550cc96cc" xsi:nil="true"/>
    <AssetExpire xmlns="4873beb7-5857-4685-be1f-d57550cc96cc">2029-01-01T08:00:00+00:00</AssetExpire>
    <CampaignTagsTaxHTField0 xmlns="4873beb7-5857-4685-be1f-d57550cc96cc">
      <Terms xmlns="http://schemas.microsoft.com/office/infopath/2007/PartnerControls"/>
    </CampaignTagsTaxHTField0>
    <IntlLangReviewDate xmlns="4873beb7-5857-4685-be1f-d57550cc96cc" xsi:nil="true"/>
    <TPFriendlyName xmlns="4873beb7-5857-4685-be1f-d57550cc96cc" xsi:nil="true"/>
    <IntlLangReview xmlns="4873beb7-5857-4685-be1f-d57550cc96cc">false</IntlLangReview>
    <LocLastLocAttemptVersionLookup xmlns="4873beb7-5857-4685-be1f-d57550cc96cc">855024</LocLastLocAttemptVersionLookup>
    <PolicheckWords xmlns="4873beb7-5857-4685-be1f-d57550cc96cc" xsi:nil="true"/>
    <SubmitterId xmlns="4873beb7-5857-4685-be1f-d57550cc96cc" xsi:nil="true"/>
    <AcquiredFrom xmlns="4873beb7-5857-4685-be1f-d57550cc96cc">Internal MS</AcquiredFrom>
    <EditorialStatus xmlns="4873beb7-5857-4685-be1f-d57550cc96cc">Complete</EditorialStatus>
    <Markets xmlns="4873beb7-5857-4685-be1f-d57550cc96cc"/>
    <OriginAsset xmlns="4873beb7-5857-4685-be1f-d57550cc96cc" xsi:nil="true"/>
    <AssetStart xmlns="4873beb7-5857-4685-be1f-d57550cc96cc">2012-08-31T08:50:00+00:00</AssetStart>
    <FriendlyTitle xmlns="4873beb7-5857-4685-be1f-d57550cc96cc" xsi:nil="true"/>
    <MarketSpecific xmlns="4873beb7-5857-4685-be1f-d57550cc96cc">false</MarketSpecific>
    <TPNamespace xmlns="4873beb7-5857-4685-be1f-d57550cc96cc" xsi:nil="true"/>
    <PublishStatusLookup xmlns="4873beb7-5857-4685-be1f-d57550cc96cc">
      <Value>1616423</Value>
    </PublishStatusLookup>
    <APAuthor xmlns="4873beb7-5857-4685-be1f-d57550cc96cc">
      <UserInfo>
        <DisplayName>REDMOND\kristaa</DisplayName>
        <AccountId>136</AccountId>
        <AccountType/>
      </UserInfo>
    </APAuthor>
    <TPCommandLine xmlns="4873beb7-5857-4685-be1f-d57550cc96cc" xsi:nil="true"/>
    <IntlLangReviewer xmlns="4873beb7-5857-4685-be1f-d57550cc96cc" xsi:nil="true"/>
    <OpenTemplate xmlns="4873beb7-5857-4685-be1f-d57550cc96cc">true</OpenTemplate>
    <CSXSubmissionDate xmlns="4873beb7-5857-4685-be1f-d57550cc96cc" xsi:nil="true"/>
    <TaxCatchAll xmlns="4873beb7-5857-4685-be1f-d57550cc96cc"/>
    <Manager xmlns="4873beb7-5857-4685-be1f-d57550cc96cc" xsi:nil="true"/>
    <NumericId xmlns="4873beb7-5857-4685-be1f-d57550cc96cc" xsi:nil="true"/>
    <ParentAssetId xmlns="4873beb7-5857-4685-be1f-d57550cc96cc" xsi:nil="true"/>
    <OriginalSourceMarket xmlns="4873beb7-5857-4685-be1f-d57550cc96cc" xsi:nil="true"/>
    <ApprovalStatus xmlns="4873beb7-5857-4685-be1f-d57550cc96cc">InProgress</ApprovalStatus>
    <TPComponent xmlns="4873beb7-5857-4685-be1f-d57550cc96cc" xsi:nil="true"/>
    <EditorialTags xmlns="4873beb7-5857-4685-be1f-d57550cc96cc" xsi:nil="true"/>
    <TPExecutable xmlns="4873beb7-5857-4685-be1f-d57550cc96cc" xsi:nil="true"/>
    <TPLaunchHelpLink xmlns="4873beb7-5857-4685-be1f-d57550cc96cc" xsi:nil="true"/>
    <LocComments xmlns="4873beb7-5857-4685-be1f-d57550cc96cc" xsi:nil="true"/>
    <LocRecommendedHandoff xmlns="4873beb7-5857-4685-be1f-d57550cc96cc" xsi:nil="true"/>
    <SourceTitle xmlns="4873beb7-5857-4685-be1f-d57550cc96cc" xsi:nil="true"/>
    <CSXUpdate xmlns="4873beb7-5857-4685-be1f-d57550cc96cc">false</CSXUpdate>
    <IntlLocPriority xmlns="4873beb7-5857-4685-be1f-d57550cc96cc" xsi:nil="true"/>
    <UAProjectedTotalWords xmlns="4873beb7-5857-4685-be1f-d57550cc96cc" xsi:nil="true"/>
    <AssetType xmlns="4873beb7-5857-4685-be1f-d57550cc96cc">TP</AssetType>
    <MachineTranslated xmlns="4873beb7-5857-4685-be1f-d57550cc96cc">false</MachineTranslated>
    <OutputCachingOn xmlns="4873beb7-5857-4685-be1f-d57550cc96cc">false</OutputCachingOn>
    <TemplateStatus xmlns="4873beb7-5857-4685-be1f-d57550cc96cc">Complete</TemplateStatus>
    <IsSearchable xmlns="4873beb7-5857-4685-be1f-d57550cc96cc">true</IsSearchable>
    <ContentItem xmlns="4873beb7-5857-4685-be1f-d57550cc96cc" xsi:nil="true"/>
    <HandoffToMSDN xmlns="4873beb7-5857-4685-be1f-d57550cc96cc" xsi:nil="true"/>
    <ShowIn xmlns="4873beb7-5857-4685-be1f-d57550cc96cc">Show everywhere</ShowIn>
    <ThumbnailAssetId xmlns="4873beb7-5857-4685-be1f-d57550cc96cc" xsi:nil="true"/>
    <UALocComments xmlns="4873beb7-5857-4685-be1f-d57550cc96cc" xsi:nil="true"/>
    <UALocRecommendation xmlns="4873beb7-5857-4685-be1f-d57550cc96cc">Localize</UALocRecommendation>
    <LastModifiedDateTime xmlns="4873beb7-5857-4685-be1f-d57550cc96cc" xsi:nil="true"/>
    <LegacyData xmlns="4873beb7-5857-4685-be1f-d57550cc96cc" xsi:nil="true"/>
    <LocManualTestRequired xmlns="4873beb7-5857-4685-be1f-d57550cc96cc">false</LocManualTestRequired>
    <LocMarketGroupTiers2 xmlns="4873beb7-5857-4685-be1f-d57550cc96cc" xsi:nil="true"/>
    <ClipArtFilename xmlns="4873beb7-5857-4685-be1f-d57550cc96cc" xsi:nil="true"/>
    <TPApplication xmlns="4873beb7-5857-4685-be1f-d57550cc96cc" xsi:nil="true"/>
    <CSXHash xmlns="4873beb7-5857-4685-be1f-d57550cc96cc" xsi:nil="true"/>
    <DirectSourceMarket xmlns="4873beb7-5857-4685-be1f-d57550cc96cc" xsi:nil="true"/>
    <PrimaryImageGen xmlns="4873beb7-5857-4685-be1f-d57550cc96cc">true</PrimaryImageGen>
    <PlannedPubDate xmlns="4873beb7-5857-4685-be1f-d57550cc96cc" xsi:nil="true"/>
    <CSXSubmissionMarket xmlns="4873beb7-5857-4685-be1f-d57550cc96cc" xsi:nil="true"/>
    <Downloads xmlns="4873beb7-5857-4685-be1f-d57550cc96cc">0</Downloads>
    <ArtSampleDocs xmlns="4873beb7-5857-4685-be1f-d57550cc96cc" xsi:nil="true"/>
    <TrustLevel xmlns="4873beb7-5857-4685-be1f-d57550cc96cc">1 Microsoft Managed Content</TrustLevel>
    <BlockPublish xmlns="4873beb7-5857-4685-be1f-d57550cc96cc">false</BlockPublish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BusinessGroup xmlns="4873beb7-5857-4685-be1f-d57550cc96cc" xsi:nil="true"/>
    <Providers xmlns="4873beb7-5857-4685-be1f-d57550cc96cc" xsi:nil="true"/>
    <TemplateTemplateType xmlns="4873beb7-5857-4685-be1f-d57550cc96cc">PowerPoint Presentation Template</TemplateTemplateType>
    <TimesCloned xmlns="4873beb7-5857-4685-be1f-d57550cc96cc" xsi:nil="true"/>
    <TPAppVersion xmlns="4873beb7-5857-4685-be1f-d57550cc96cc" xsi:nil="true"/>
    <VoteCount xmlns="4873beb7-5857-4685-be1f-d57550cc96cc" xsi:nil="true"/>
    <AverageRating xmlns="4873beb7-5857-4685-be1f-d57550cc96cc" xsi:nil="true"/>
    <FeatureTagsTaxHTField0 xmlns="4873beb7-5857-4685-be1f-d57550cc96cc">
      <Terms xmlns="http://schemas.microsoft.com/office/infopath/2007/PartnerControls"/>
    </FeatureTagsTaxHTField0>
    <Provider xmlns="4873beb7-5857-4685-be1f-d57550cc96cc" xsi:nil="true"/>
    <UACurrentWords xmlns="4873beb7-5857-4685-be1f-d57550cc96cc" xsi:nil="true"/>
    <AssetId xmlns="4873beb7-5857-4685-be1f-d57550cc96cc">TP103431361</AssetId>
    <TPClientViewer xmlns="4873beb7-5857-4685-be1f-d57550cc96cc" xsi:nil="true"/>
    <DSATActionTaken xmlns="4873beb7-5857-4685-be1f-d57550cc96cc" xsi:nil="true"/>
    <APEditor xmlns="4873beb7-5857-4685-be1f-d57550cc96cc">
      <UserInfo>
        <DisplayName/>
        <AccountId xsi:nil="true"/>
        <AccountType/>
      </UserInfo>
    </APEditor>
    <TPInstallLocation xmlns="4873beb7-5857-4685-be1f-d57550cc96cc" xsi:nil="true"/>
    <OOCacheId xmlns="4873beb7-5857-4685-be1f-d57550cc96cc" xsi:nil="true"/>
    <IsDeleted xmlns="4873beb7-5857-4685-be1f-d57550cc96cc">false</IsDeleted>
    <PublishTargets xmlns="4873beb7-5857-4685-be1f-d57550cc96cc">OfficeOnlineVNext</PublishTargets>
    <ApprovalLog xmlns="4873beb7-5857-4685-be1f-d57550cc96cc" xsi:nil="true"/>
    <BugNumber xmlns="4873beb7-5857-4685-be1f-d57550cc96cc" xsi:nil="true"/>
    <CrawlForDependencies xmlns="4873beb7-5857-4685-be1f-d57550cc96cc">false</CrawlForDependencies>
    <InternalTagsTaxHTField0 xmlns="4873beb7-5857-4685-be1f-d57550cc96cc">
      <Terms xmlns="http://schemas.microsoft.com/office/infopath/2007/PartnerControls"/>
    </InternalTagsTaxHTField0>
    <LastHandOff xmlns="4873beb7-5857-4685-be1f-d57550cc96cc" xsi:nil="true"/>
    <Milestone xmlns="4873beb7-5857-4685-be1f-d57550cc96cc" xsi:nil="true"/>
    <OriginalRelease xmlns="4873beb7-5857-4685-be1f-d57550cc96cc">15</OriginalRelease>
    <RecommendationsModifier xmlns="4873beb7-5857-4685-be1f-d57550cc96cc" xsi:nil="true"/>
    <ScenarioTagsTaxHTField0 xmlns="4873beb7-5857-4685-be1f-d57550cc96cc">
      <Terms xmlns="http://schemas.microsoft.com/office/infopath/2007/PartnerControls"/>
    </ScenarioTagsTaxHTField0>
    <UANotes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28C8B9CA-0273-4370-889A-FC05DA5C2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CDDBB83-77C1-4099-A0AA-289882E745E2}">
  <ds:schemaRefs>
    <ds:schemaRef ds:uri="http://schemas.microsoft.com/office/2006/documentManagement/types"/>
    <ds:schemaRef ds:uri="http://www.w3.org/XML/1998/namespace"/>
    <ds:schemaRef ds:uri="4873beb7-5857-4685-be1f-d57550cc96cc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tf03431380</Template>
  <TotalTime>0</TotalTime>
  <Words>424</Words>
  <Application>Microsoft Office PowerPoint</Application>
  <PresentationFormat>Широкоэкранный</PresentationFormat>
  <Paragraphs>100</Paragraphs>
  <Slides>11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Euphemia</vt:lpstr>
      <vt:lpstr>Plantagenet Cherokee</vt:lpstr>
      <vt:lpstr>Times New Roman</vt:lpstr>
      <vt:lpstr>Wingdings</vt:lpstr>
      <vt:lpstr>Научная литература 16 х 9</vt:lpstr>
      <vt:lpstr>ФОРМИРОВАНИЕ  ЧИТАТЕЛЬСКОЙ ГРАМОТНОСТИ  СРЕДСТВАМИ СМЫСЛОВОГО ЧТЕНИЯ НА УРОКАХ ЛИТЕРАТУРЫ</vt:lpstr>
      <vt:lpstr>Преображенская  Наталья Александровна  учитель русского языка и литературы высшей квалификационной категории  МБОУ «Лицей №55» г. Пензы педагогический стаж – 25 лет </vt:lpstr>
      <vt:lpstr>АКТУАЛЬНОСТЬ    </vt:lpstr>
      <vt:lpstr>АКТУАЛЬНОСТЬ    </vt:lpstr>
      <vt:lpstr>ПРОБЛЕМА    </vt:lpstr>
      <vt:lpstr>Презентация PowerPoint</vt:lpstr>
      <vt:lpstr>СТРАТЕГИИ СМЫСЛОВОГО ЧТЕНИЯ    </vt:lpstr>
      <vt:lpstr>ПРИМЕНЕНИЕ СТРАТЕГИй СМЫСЛОВОГО ЧТЕНИЯ  НА РАЗЛИЧНЫХ ЭТАПАХ УРОКА    </vt:lpstr>
      <vt:lpstr>РЕЗУЛЬТАТ ПРИМЕНЕНИЯ СТРАТЕГИй СМЫСЛОВОГО ЧТЕНИЯ      </vt:lpstr>
      <vt:lpstr>РЕЗУЛЬТАТ ПРИМЕНЕНИЯ СТРАТЕГИй СМЫСЛОВОГО ЧТЕНИЯ      </vt:lpstr>
      <vt:lpstr> источники информации  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2018-03-03T15:01:40Z</dcterms:created>
  <dcterms:modified xsi:type="dcterms:W3CDTF">2018-03-05T15:55:03Z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0x0101006EDDDB5EE6D98C44930B742096920B300400F5B6D36B3EF94B4E9A635CDF2A18F5B8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